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774" y="-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DFB0E-2068-42A4-B631-51FC5BC96968}" type="datetimeFigureOut">
              <a:rPr lang="en-AU" smtClean="0"/>
              <a:pPr/>
              <a:t>10/07/2012</a:t>
            </a:fld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3192-6B2F-471D-8B27-8DD7388AADC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DFB0E-2068-42A4-B631-51FC5BC96968}" type="datetimeFigureOut">
              <a:rPr lang="en-AU" smtClean="0"/>
              <a:pPr/>
              <a:t>10/07/2012</a:t>
            </a:fld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3192-6B2F-471D-8B27-8DD7388AADC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137099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63691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686DFB0E-2068-42A4-B631-51FC5BC96968}" type="datetimeFigureOut">
              <a:rPr lang="en-AU" smtClean="0"/>
              <a:pPr/>
              <a:t>10/07/2012</a:t>
            </a:fld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5033192-6B2F-471D-8B27-8DD7388AADC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686DFB0E-2068-42A4-B631-51FC5BC96968}" type="datetimeFigureOut">
              <a:rPr lang="en-AU" smtClean="0"/>
              <a:pPr/>
              <a:t>10/07/2012</a:t>
            </a:fld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5033192-6B2F-471D-8B27-8DD7388AADC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DFB0E-2068-42A4-B631-51FC5BC96968}" type="datetimeFigureOut">
              <a:rPr lang="en-AU" smtClean="0"/>
              <a:pPr/>
              <a:t>10/07/2012</a:t>
            </a:fld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3192-6B2F-471D-8B27-8DD7388AADC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DFB0E-2068-42A4-B631-51FC5BC96968}" type="datetimeFigureOut">
              <a:rPr lang="en-AU" smtClean="0"/>
              <a:pPr/>
              <a:t>10/07/2012</a:t>
            </a:fld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3192-6B2F-471D-8B27-8DD7388AADC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DFB0E-2068-42A4-B631-51FC5BC96968}" type="datetimeFigureOut">
              <a:rPr lang="en-AU" smtClean="0"/>
              <a:pPr/>
              <a:t>10/07/2012</a:t>
            </a:fld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3192-6B2F-471D-8B27-8DD7388AADC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DFB0E-2068-42A4-B631-51FC5BC96968}" type="datetimeFigureOut">
              <a:rPr lang="en-AU" smtClean="0"/>
              <a:pPr/>
              <a:t>10/07/2012</a:t>
            </a:fld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3192-6B2F-471D-8B27-8DD7388AADC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DFB0E-2068-42A4-B631-51FC5BC96968}" type="datetimeFigureOut">
              <a:rPr lang="en-AU" smtClean="0"/>
              <a:pPr/>
              <a:t>10/07/2012</a:t>
            </a:fld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3192-6B2F-471D-8B27-8DD7388AADC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owerpoint design"/>
          <p:cNvPicPr>
            <a:picLocks noChangeAspect="1" noChangeArrowheads="1"/>
          </p:cNvPicPr>
          <p:nvPr userDrawn="1"/>
        </p:nvPicPr>
        <p:blipFill>
          <a:blip r:embed="rId11" cstate="print"/>
          <a:srcRect l="833" t="73563"/>
          <a:stretch>
            <a:fillRect/>
          </a:stretch>
        </p:blipFill>
        <p:spPr bwMode="auto">
          <a:xfrm>
            <a:off x="0" y="5029200"/>
            <a:ext cx="914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3556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504" y="6597352"/>
            <a:ext cx="2133600" cy="124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86DFB0E-2068-42A4-B631-51FC5BC96968}" type="datetimeFigureOut">
              <a:rPr lang="en-AU" smtClean="0"/>
              <a:pPr/>
              <a:t>10/07/2012</a:t>
            </a:fld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97352"/>
            <a:ext cx="2133600" cy="124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5033192-6B2F-471D-8B27-8DD7388AADC7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6">
              <a:lumMod val="50000"/>
            </a:schemeClr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Powerpoint design"/>
          <p:cNvPicPr>
            <a:picLocks noChangeAspect="1" noChangeArrowheads="1"/>
          </p:cNvPicPr>
          <p:nvPr/>
        </p:nvPicPr>
        <p:blipFill>
          <a:blip r:embed="rId2" cstate="print"/>
          <a:srcRect l="833" t="85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8" descr="DMP_RS_logo_white_0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t="20726" b="37823"/>
          <a:stretch>
            <a:fillRect/>
          </a:stretch>
        </p:blipFill>
        <p:spPr bwMode="auto">
          <a:xfrm>
            <a:off x="76200" y="228600"/>
            <a:ext cx="35052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2204864"/>
            <a:ext cx="7772400" cy="1470025"/>
          </a:xfrm>
        </p:spPr>
        <p:txBody>
          <a:bodyPr/>
          <a:lstStyle/>
          <a:p>
            <a:pPr algn="ctr"/>
            <a:r>
              <a:rPr lang="en-AU" dirty="0" smtClean="0"/>
              <a:t>Managing drugs &amp; alcohol under harmonised legislation</a:t>
            </a:r>
            <a:endParaRPr lang="en-AU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 anchor="b">
            <a:normAutofit/>
          </a:bodyPr>
          <a:lstStyle/>
          <a:p>
            <a:r>
              <a:rPr lang="en-AU" sz="2400" dirty="0" smtClean="0">
                <a:solidFill>
                  <a:schemeClr val="accent6">
                    <a:lumMod val="50000"/>
                  </a:schemeClr>
                </a:solidFill>
              </a:rPr>
              <a:t>Presented by</a:t>
            </a:r>
          </a:p>
          <a:p>
            <a:r>
              <a:rPr lang="en-AU" sz="2400" dirty="0" smtClean="0">
                <a:solidFill>
                  <a:schemeClr val="accent6">
                    <a:lumMod val="50000"/>
                  </a:schemeClr>
                </a:solidFill>
              </a:rPr>
              <a:t>Simon Ridge</a:t>
            </a:r>
          </a:p>
          <a:p>
            <a:r>
              <a:rPr lang="en-AU" sz="2400" dirty="0" smtClean="0">
                <a:solidFill>
                  <a:schemeClr val="accent6">
                    <a:lumMod val="50000"/>
                  </a:schemeClr>
                </a:solidFill>
              </a:rPr>
              <a:t>WA State Mining Engineer</a:t>
            </a:r>
            <a:endParaRPr lang="en-A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 descr="wogina 07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r="12173" b="4851"/>
          <a:stretch>
            <a:fillRect/>
          </a:stretch>
        </p:blipFill>
        <p:spPr>
          <a:xfrm>
            <a:off x="0" y="0"/>
            <a:ext cx="9144000" cy="6525344"/>
          </a:xfrm>
        </p:spPr>
      </p:pic>
      <p:sp>
        <p:nvSpPr>
          <p:cNvPr id="15" name="Rounded Rectangle 14"/>
          <p:cNvSpPr/>
          <p:nvPr/>
        </p:nvSpPr>
        <p:spPr>
          <a:xfrm>
            <a:off x="4139952" y="188640"/>
            <a:ext cx="4824536" cy="61926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147" name="Title 3"/>
          <p:cNvSpPr>
            <a:spLocks noGrp="1"/>
          </p:cNvSpPr>
          <p:nvPr>
            <p:ph type="title"/>
          </p:nvPr>
        </p:nvSpPr>
        <p:spPr>
          <a:xfrm>
            <a:off x="4499992" y="404664"/>
            <a:ext cx="3816424" cy="1872208"/>
          </a:xfrm>
        </p:spPr>
        <p:txBody>
          <a:bodyPr>
            <a:noAutofit/>
          </a:bodyPr>
          <a:lstStyle/>
          <a:p>
            <a:r>
              <a:rPr lang="en-AU" sz="3600" dirty="0" smtClean="0"/>
              <a:t>Promote and expand role of risk management</a:t>
            </a:r>
          </a:p>
        </p:txBody>
      </p:sp>
      <p:pic>
        <p:nvPicPr>
          <p:cNvPr id="14" name="Picture 2" descr="Powerpoint desig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3" t="73563"/>
          <a:stretch>
            <a:fillRect/>
          </a:stretch>
        </p:blipFill>
        <p:spPr bwMode="auto">
          <a:xfrm>
            <a:off x="0" y="5029200"/>
            <a:ext cx="914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Content Placeholder 9"/>
          <p:cNvSpPr>
            <a:spLocks noGrp="1"/>
          </p:cNvSpPr>
          <p:nvPr>
            <p:ph sz="half" idx="2"/>
          </p:nvPr>
        </p:nvSpPr>
        <p:spPr>
          <a:xfrm>
            <a:off x="4572000" y="2348880"/>
            <a:ext cx="4104456" cy="3816424"/>
          </a:xfrm>
        </p:spPr>
        <p:txBody>
          <a:bodyPr>
            <a:noAutofit/>
          </a:bodyPr>
          <a:lstStyle/>
          <a:p>
            <a:r>
              <a:rPr lang="en-AU" sz="2400" dirty="0" smtClean="0"/>
              <a:t>Less reliance on detailed prescription in regulations</a:t>
            </a:r>
          </a:p>
          <a:p>
            <a:r>
              <a:rPr lang="en-AU" sz="2400" dirty="0" smtClean="0"/>
              <a:t>Operators will be required to demonstrate an understanding of the hazards and risks that apply to their sites</a:t>
            </a:r>
          </a:p>
          <a:p>
            <a:r>
              <a:rPr lang="en-AU" sz="2400" dirty="0" smtClean="0"/>
              <a:t>Operators must eliminate risks or demonstrate effective controls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Mine Health and Safety Act 20XX</a:t>
            </a:r>
            <a:endParaRPr lang="en-AU" dirty="0"/>
          </a:p>
        </p:txBody>
      </p:sp>
      <p:pic>
        <p:nvPicPr>
          <p:cNvPr id="5" name="Picture 4" descr="MHSA20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6233" y="1447963"/>
            <a:ext cx="6991534" cy="39620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iskMgt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4736" y="692696"/>
            <a:ext cx="8034528" cy="4928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:\Publications and Promotions\Photo Library - Extras\Kalgoorlie - Mt Charlotte underground mine - 22 Aug06 DEyre\IMG_317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Powerpoint desig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3" t="73563"/>
          <a:stretch>
            <a:fillRect/>
          </a:stretch>
        </p:blipFill>
        <p:spPr bwMode="auto">
          <a:xfrm>
            <a:off x="0" y="5029200"/>
            <a:ext cx="914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3995936" y="1268760"/>
            <a:ext cx="5040560" cy="33123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172" name="Title 4"/>
          <p:cNvSpPr>
            <a:spLocks noGrp="1"/>
          </p:cNvSpPr>
          <p:nvPr>
            <p:ph type="title"/>
          </p:nvPr>
        </p:nvSpPr>
        <p:spPr>
          <a:xfrm>
            <a:off x="4283968" y="1268760"/>
            <a:ext cx="4608512" cy="998984"/>
          </a:xfrm>
        </p:spPr>
        <p:txBody>
          <a:bodyPr/>
          <a:lstStyle/>
          <a:p>
            <a:r>
              <a:rPr lang="en-AU" dirty="0" smtClean="0"/>
              <a:t>What is required?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427984" y="2276872"/>
            <a:ext cx="4464496" cy="2232248"/>
          </a:xfrm>
        </p:spPr>
        <p:txBody>
          <a:bodyPr>
            <a:normAutofit/>
          </a:bodyPr>
          <a:lstStyle/>
          <a:p>
            <a:r>
              <a:rPr lang="en-AU" dirty="0" smtClean="0"/>
              <a:t>Key responsibilities:</a:t>
            </a:r>
          </a:p>
          <a:p>
            <a:pPr lvl="1"/>
            <a:r>
              <a:rPr lang="en-AU" dirty="0" smtClean="0"/>
              <a:t>Worker consultation</a:t>
            </a:r>
          </a:p>
          <a:p>
            <a:pPr lvl="1"/>
            <a:r>
              <a:rPr lang="en-AU" dirty="0" smtClean="0"/>
              <a:t>Education programs</a:t>
            </a:r>
          </a:p>
          <a:p>
            <a:pPr lvl="1"/>
            <a:r>
              <a:rPr lang="en-AU" dirty="0" smtClean="0"/>
              <a:t>Employee Assistance Programs</a:t>
            </a:r>
          </a:p>
          <a:p>
            <a:pPr lvl="2">
              <a:buFont typeface="Arial" charset="0"/>
              <a:buChar char="•"/>
            </a:pPr>
            <a:endParaRPr lang="en-A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:\Publications and Promotions\Photo Library\RSD Photographs\Fieldwork\DSCN077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Powerpoint desig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3" t="73563"/>
          <a:stretch>
            <a:fillRect/>
          </a:stretch>
        </p:blipFill>
        <p:spPr bwMode="auto">
          <a:xfrm>
            <a:off x="0" y="5029200"/>
            <a:ext cx="914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539552" y="1124744"/>
            <a:ext cx="5328592" cy="41764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172" name="Title 4"/>
          <p:cNvSpPr>
            <a:spLocks noGrp="1"/>
          </p:cNvSpPr>
          <p:nvPr>
            <p:ph type="title"/>
          </p:nvPr>
        </p:nvSpPr>
        <p:spPr>
          <a:xfrm>
            <a:off x="863588" y="1412776"/>
            <a:ext cx="4680520" cy="710952"/>
          </a:xfrm>
        </p:spPr>
        <p:txBody>
          <a:bodyPr>
            <a:normAutofit/>
          </a:bodyPr>
          <a:lstStyle/>
          <a:p>
            <a:r>
              <a:rPr lang="en-AU" dirty="0" smtClean="0"/>
              <a:t>Consultation?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half" idx="1"/>
          </p:nvPr>
        </p:nvSpPr>
        <p:spPr>
          <a:xfrm>
            <a:off x="1007604" y="2204864"/>
            <a:ext cx="4392488" cy="3024336"/>
          </a:xfrm>
        </p:spPr>
        <p:txBody>
          <a:bodyPr>
            <a:noAutofit/>
          </a:bodyPr>
          <a:lstStyle/>
          <a:p>
            <a:r>
              <a:rPr lang="en-AU" dirty="0" smtClean="0"/>
              <a:t>Must cover:</a:t>
            </a:r>
          </a:p>
          <a:p>
            <a:pPr lvl="1"/>
            <a:r>
              <a:rPr lang="en-AU" sz="2800" dirty="0" smtClean="0"/>
              <a:t>Testing method and procedures</a:t>
            </a:r>
          </a:p>
          <a:p>
            <a:pPr lvl="1"/>
            <a:r>
              <a:rPr lang="en-AU" sz="2800" dirty="0" smtClean="0"/>
              <a:t>Impairment or presence</a:t>
            </a:r>
          </a:p>
          <a:p>
            <a:pPr lvl="1"/>
            <a:r>
              <a:rPr lang="en-AU" sz="2800" dirty="0" smtClean="0"/>
              <a:t>Consequences</a:t>
            </a:r>
            <a:endParaRPr lang="en-A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:\Publications and Promotions\Photo Library - Extras\Mine emergency response competitions\2011 underground comp - lo res\23S Focus Ferals - Fire fighting\DSC01375.JPG"/>
          <p:cNvPicPr>
            <a:picLocks noChangeAspect="1" noChangeArrowheads="1"/>
          </p:cNvPicPr>
          <p:nvPr/>
        </p:nvPicPr>
        <p:blipFill>
          <a:blip r:embed="rId2" cstate="print"/>
          <a:srcRect l="6238" r="373"/>
          <a:stretch>
            <a:fillRect/>
          </a:stretch>
        </p:blipFill>
        <p:spPr bwMode="auto">
          <a:xfrm>
            <a:off x="0" y="0"/>
            <a:ext cx="9144000" cy="6525344"/>
          </a:xfrm>
          <a:prstGeom prst="rect">
            <a:avLst/>
          </a:prstGeom>
          <a:noFill/>
        </p:spPr>
      </p:pic>
      <p:pic>
        <p:nvPicPr>
          <p:cNvPr id="7170" name="Picture 2" descr="Powerpoint desig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3" t="73563"/>
          <a:stretch>
            <a:fillRect/>
          </a:stretch>
        </p:blipFill>
        <p:spPr bwMode="auto">
          <a:xfrm>
            <a:off x="0" y="5029200"/>
            <a:ext cx="914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3563888" y="2204864"/>
            <a:ext cx="5328592" cy="33843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3887924" y="2492896"/>
            <a:ext cx="4680520" cy="710952"/>
          </a:xfrm>
        </p:spPr>
        <p:txBody>
          <a:bodyPr>
            <a:normAutofit/>
          </a:bodyPr>
          <a:lstStyle/>
          <a:p>
            <a:r>
              <a:rPr lang="en-AU" dirty="0" smtClean="0"/>
              <a:t>Characteristics: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4031940" y="3284984"/>
            <a:ext cx="4392488" cy="23042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Robust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A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Consistent across site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AU" sz="2800" dirty="0" smtClean="0">
                <a:latin typeface="Arial" pitchFamily="34" charset="0"/>
                <a:cs typeface="Arial" pitchFamily="34" charset="0"/>
              </a:rPr>
              <a:t>Includes contractors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:\Publications and Promotions\Photo Library - Extras\Employees inspector site visits 2010 BP\Inspection_1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Powerpoint desig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3" t="73563"/>
          <a:stretch>
            <a:fillRect/>
          </a:stretch>
        </p:blipFill>
        <p:spPr bwMode="auto">
          <a:xfrm>
            <a:off x="0" y="5029200"/>
            <a:ext cx="914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5652120" y="4941168"/>
            <a:ext cx="2736304" cy="10081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5724128" y="5085184"/>
            <a:ext cx="2592288" cy="710952"/>
          </a:xfrm>
        </p:spPr>
        <p:txBody>
          <a:bodyPr>
            <a:normAutofit/>
          </a:bodyPr>
          <a:lstStyle/>
          <a:p>
            <a:pPr algn="ctr"/>
            <a:r>
              <a:rPr lang="en-AU" dirty="0" smtClean="0"/>
              <a:t>Thankyou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97</Words>
  <Application>Microsoft Office PowerPoint</Application>
  <PresentationFormat>On-screen Show (4:3)</PresentationFormat>
  <Paragraphs>24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Managing drugs &amp; alcohol under harmonised legislation</vt:lpstr>
      <vt:lpstr>Promote and expand role of risk management</vt:lpstr>
      <vt:lpstr>Mine Health and Safety Act 20XX</vt:lpstr>
      <vt:lpstr>Slide 4</vt:lpstr>
      <vt:lpstr>What is required?</vt:lpstr>
      <vt:lpstr>Consultation?</vt:lpstr>
      <vt:lpstr>Characteristics:</vt:lpstr>
      <vt:lpstr>Thankyou</vt:lpstr>
    </vt:vector>
  </TitlesOfParts>
  <Company>Department of Mines and Petroleum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MARSTA 12 July 2012 Final Version</dc:title>
  <dc:subject>Presentation ppt_x000d_
Formerly 000346.simon.ridge.pptx_x000d_
Formerly 000349.simon.ridge.pptx_x000d_
Formerly 000034.peter.payne.pptx_x000d_
Formerly 000035.peter.payne.pptx</dc:subject>
  <dc:creator>simon.ridge</dc:creator>
  <cp:keywords>DocSrc=Internal&lt;!&gt;VersionNo=1&lt;!&gt;VersionBy=Simon.RIDGE&lt;!&gt;VersionDate=05 Jul 2012 09:07:50&lt;!&gt;Branch=Business Development&lt;!&gt;Division=Resources Safety&lt;!&gt;Section=Employee Benefits and Reporting&lt;!&gt;LockedBy=&lt;!&gt;LockedOn=&lt;!&gt;LockedBehalfof=</cp:keywords>
  <dc:description>FileNo=TBA&lt;!&gt;Site=Cannington&lt;!&gt;MDNo=&lt;!&gt;DocType=Other&lt;!&gt;DocSec=&lt;!&gt;Owner=simon.ridge&lt;!&gt;Filename=000350.simon.ridge.pptx&lt;!&gt;Project=&lt;!&gt;Group=Resources Safety&lt;!&gt;SecType=Departmental Use Only</dc:description>
  <cp:lastModifiedBy>PFS</cp:lastModifiedBy>
  <cp:revision>40</cp:revision>
  <dcterms:created xsi:type="dcterms:W3CDTF">2012-06-29T01:44:00Z</dcterms:created>
  <dcterms:modified xsi:type="dcterms:W3CDTF">2012-07-10T05:48:41Z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ite">
    <vt:lpwstr>Cannington</vt:lpwstr>
  </property>
  <property fmtid="{D5CDD505-2E9C-101B-9397-08002B2CF9AE}" pid="3" name="SecType">
    <vt:lpwstr>Departmental Use Only</vt:lpwstr>
  </property>
</Properties>
</file>